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8288000" cy="10287000"/>
  <p:notesSz cx="6858000" cy="9144000"/>
  <p:embeddedFontLst>
    <p:embeddedFont>
      <p:font typeface="Maven Pro" panose="020B0604020202020204" charset="0"/>
      <p:regular r:id="rId14"/>
    </p:embeddedFont>
    <p:embeddedFont>
      <p:font typeface="Montserrat" panose="00000500000000000000" pitchFamily="2" charset="0"/>
      <p:regular r:id="rId15"/>
    </p:embeddedFont>
    <p:embeddedFont>
      <p:font typeface="Montserrat Bold" panose="00000800000000000000" charset="0"/>
      <p:regular r:id="rId16"/>
    </p:embeddedFont>
    <p:embeddedFont>
      <p:font typeface="Muli Bold" panose="020B0604020202020204" charset="0"/>
      <p:regular r:id="rId17"/>
    </p:embeddedFont>
    <p:embeddedFont>
      <p:font typeface="Muli Italics" panose="020B0604020202020204" charset="0"/>
      <p:regular r:id="rId18"/>
    </p:embeddedFont>
    <p:embeddedFont>
      <p:font typeface="Poppins Bold" panose="020B0604020202020204" charset="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1" d="100"/>
          <a:sy n="51" d="100"/>
        </p:scale>
        <p:origin x="898" y="5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luxury-eclair-18ae85.netlify.app" TargetMode="Externa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svg"/><Relationship Id="rId7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svg"/><Relationship Id="rId7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692783" y="2342700"/>
            <a:ext cx="14250872" cy="26066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99"/>
              </a:lnSpc>
            </a:pPr>
            <a:r>
              <a:rPr lang="en-US" sz="9999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WEB BÁN GIÀY ADDIDAS ORGINALS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5473620" y="6301841"/>
            <a:ext cx="7015369" cy="1622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00"/>
              </a:lnSpc>
            </a:pPr>
            <a:r>
              <a:rPr lang="en-US" sz="5000" b="1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Từ Thiệu Lương </a:t>
            </a:r>
          </a:p>
          <a:p>
            <a:pPr algn="ctr">
              <a:lnSpc>
                <a:spcPts val="6500"/>
              </a:lnSpc>
            </a:pPr>
            <a:r>
              <a:rPr lang="en-US" sz="5000" b="1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(Leader)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374248" y="8880475"/>
            <a:ext cx="4887942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i="1" spc="15">
                <a:solidFill>
                  <a:srgbClr val="000000"/>
                </a:solidFill>
                <a:latin typeface="Muli Italics"/>
                <a:ea typeface="Muli Italics"/>
                <a:cs typeface="Muli Italics"/>
                <a:sym typeface="Muli Italics"/>
              </a:rPr>
              <a:t>2174802010133</a:t>
            </a:r>
          </a:p>
        </p:txBody>
      </p:sp>
      <p:sp>
        <p:nvSpPr>
          <p:cNvPr id="5" name="Freeform 5"/>
          <p:cNvSpPr/>
          <p:nvPr/>
        </p:nvSpPr>
        <p:spPr>
          <a:xfrm rot="-751179">
            <a:off x="14589469" y="-3281075"/>
            <a:ext cx="6104473" cy="6865972"/>
          </a:xfrm>
          <a:custGeom>
            <a:avLst/>
            <a:gdLst/>
            <a:ahLst/>
            <a:cxnLst/>
            <a:rect l="l" t="t" r="r" b="b"/>
            <a:pathLst>
              <a:path w="6104473" h="6865972">
                <a:moveTo>
                  <a:pt x="0" y="0"/>
                </a:moveTo>
                <a:lnTo>
                  <a:pt x="6104473" y="0"/>
                </a:lnTo>
                <a:lnTo>
                  <a:pt x="6104473" y="6865972"/>
                </a:lnTo>
                <a:lnTo>
                  <a:pt x="0" y="68659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141" b="-14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-7790190">
            <a:off x="-2673291" y="-3608718"/>
            <a:ext cx="5859197" cy="6975234"/>
          </a:xfrm>
          <a:custGeom>
            <a:avLst/>
            <a:gdLst/>
            <a:ahLst/>
            <a:cxnLst/>
            <a:rect l="l" t="t" r="r" b="b"/>
            <a:pathLst>
              <a:path w="5859197" h="6975234">
                <a:moveTo>
                  <a:pt x="0" y="0"/>
                </a:moveTo>
                <a:lnTo>
                  <a:pt x="5859197" y="0"/>
                </a:lnTo>
                <a:lnTo>
                  <a:pt x="5859197" y="6975234"/>
                </a:lnTo>
                <a:lnTo>
                  <a:pt x="0" y="69752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45" b="-4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17259300" y="9182100"/>
            <a:ext cx="152400" cy="228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8"/>
              </a:lnSpc>
            </a:pPr>
            <a:r>
              <a:rPr lang="en-US" sz="21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656234" y="5424960"/>
            <a:ext cx="11659966" cy="5142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b="1" dirty="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Link Website: https://luxury-eclair-18ae85.netlify.app</a:t>
            </a:r>
            <a:r>
              <a:rPr lang="en-US" sz="3000" b="1" u="sng" dirty="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  <a:hlinkClick r:id="rId6" tooltip="https://luxury-eclair-18ae85.netlify.app"/>
              </a:rPr>
              <a:t>t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120650" y="-24915"/>
            <a:ext cx="9178176" cy="10322741"/>
          </a:xfrm>
          <a:custGeom>
            <a:avLst/>
            <a:gdLst/>
            <a:ahLst/>
            <a:cxnLst/>
            <a:rect l="l" t="t" r="r" b="b"/>
            <a:pathLst>
              <a:path w="9178176" h="10322741">
                <a:moveTo>
                  <a:pt x="0" y="0"/>
                </a:moveTo>
                <a:lnTo>
                  <a:pt x="9178177" y="0"/>
                </a:lnTo>
                <a:lnTo>
                  <a:pt x="9178177" y="10322742"/>
                </a:lnTo>
                <a:lnTo>
                  <a:pt x="0" y="103227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2477746" y="1018627"/>
            <a:ext cx="5216404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255"/>
              </a:lnSpc>
            </a:pPr>
            <a:r>
              <a:rPr lang="en-US" sz="6879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Kết luận</a:t>
            </a:r>
          </a:p>
        </p:txBody>
      </p:sp>
      <p:sp>
        <p:nvSpPr>
          <p:cNvPr id="4" name="Freeform 4"/>
          <p:cNvSpPr/>
          <p:nvPr/>
        </p:nvSpPr>
        <p:spPr>
          <a:xfrm>
            <a:off x="-3108" y="7350613"/>
            <a:ext cx="2634845" cy="2963423"/>
          </a:xfrm>
          <a:custGeom>
            <a:avLst/>
            <a:gdLst/>
            <a:ahLst/>
            <a:cxnLst/>
            <a:rect l="l" t="t" r="r" b="b"/>
            <a:pathLst>
              <a:path w="2634845" h="2963423">
                <a:moveTo>
                  <a:pt x="0" y="0"/>
                </a:moveTo>
                <a:lnTo>
                  <a:pt x="2634845" y="0"/>
                </a:lnTo>
                <a:lnTo>
                  <a:pt x="2634845" y="2963423"/>
                </a:lnTo>
                <a:lnTo>
                  <a:pt x="0" y="296342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1971041" y="4874687"/>
            <a:ext cx="9328750" cy="5436241"/>
          </a:xfrm>
          <a:custGeom>
            <a:avLst/>
            <a:gdLst/>
            <a:ahLst/>
            <a:cxnLst/>
            <a:rect l="l" t="t" r="r" b="b"/>
            <a:pathLst>
              <a:path w="9328750" h="5436241">
                <a:moveTo>
                  <a:pt x="0" y="0"/>
                </a:moveTo>
                <a:lnTo>
                  <a:pt x="9328750" y="0"/>
                </a:lnTo>
                <a:lnTo>
                  <a:pt x="9328750" y="5436241"/>
                </a:lnTo>
                <a:lnTo>
                  <a:pt x="0" y="543624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028700" y="1018627"/>
            <a:ext cx="654680" cy="566596"/>
          </a:xfrm>
          <a:custGeom>
            <a:avLst/>
            <a:gdLst/>
            <a:ahLst/>
            <a:cxnLst/>
            <a:rect l="l" t="t" r="r" b="b"/>
            <a:pathLst>
              <a:path w="654680" h="566596">
                <a:moveTo>
                  <a:pt x="0" y="0"/>
                </a:moveTo>
                <a:lnTo>
                  <a:pt x="654680" y="0"/>
                </a:lnTo>
                <a:lnTo>
                  <a:pt x="654680" y="566596"/>
                </a:lnTo>
                <a:lnTo>
                  <a:pt x="0" y="56659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t="-237" b="-23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17259300" y="9182100"/>
            <a:ext cx="152400" cy="228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8"/>
              </a:lnSpc>
            </a:pPr>
            <a:r>
              <a:rPr lang="en-US" sz="21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48819" y="3601690"/>
            <a:ext cx="12514898" cy="2466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85800" lvl="2" indent="-228600" algn="l">
              <a:lnSpc>
                <a:spcPts val="3900"/>
              </a:lnSpc>
              <a:buFont typeface="Arial"/>
              <a:buChar char="⚬"/>
            </a:pPr>
            <a:r>
              <a:rPr lang="en-US" sz="3000" b="1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Dự án hoàn chỉnh, có thể dùng như bản mẫu cho shop thực tế</a:t>
            </a:r>
          </a:p>
          <a:p>
            <a:pPr marL="685800" lvl="2" indent="-228600" algn="l">
              <a:lnSpc>
                <a:spcPts val="3900"/>
              </a:lnSpc>
              <a:buFont typeface="Arial"/>
              <a:buChar char="⚬"/>
            </a:pPr>
            <a:r>
              <a:rPr lang="en-US" sz="3000" b="1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Có thể mở rộng thêm: thanh toán, đăng nhập, quản lý sản phẩm</a:t>
            </a:r>
          </a:p>
          <a:p>
            <a:pPr marL="685800" lvl="2" indent="-228600" algn="l">
              <a:lnSpc>
                <a:spcPts val="3900"/>
              </a:lnSpc>
              <a:buFont typeface="Arial"/>
              <a:buChar char="⚬"/>
            </a:pPr>
            <a:r>
              <a:rPr lang="en-US" sz="3000" b="1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Triển khai dễ dàng, không cần backend</a:t>
            </a:r>
          </a:p>
          <a:p>
            <a:pPr marL="685801" lvl="2" indent="-228600" algn="l">
              <a:lnSpc>
                <a:spcPts val="3900"/>
              </a:lnSpc>
              <a:buFont typeface="Arial"/>
              <a:buChar char="⚬"/>
            </a:pPr>
            <a:r>
              <a:rPr lang="en-US" sz="3000" b="1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Website có thể chia sẻ công khai và xem được trên mọi thiết bị</a:t>
            </a:r>
          </a:p>
          <a:p>
            <a:pPr marL="685801" lvl="2" indent="-228600" algn="ctr">
              <a:lnSpc>
                <a:spcPts val="3900"/>
              </a:lnSpc>
            </a:pPr>
            <a:endParaRPr lang="en-US" sz="3000" b="1">
              <a:solidFill>
                <a:srgbClr val="000000"/>
              </a:solidFill>
              <a:latin typeface="Muli Bold"/>
              <a:ea typeface="Muli Bold"/>
              <a:cs typeface="Muli Bold"/>
              <a:sym typeface="Muli Bold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5259646" y="-331358"/>
            <a:ext cx="5246370" cy="5245908"/>
            <a:chOff x="0" y="0"/>
            <a:chExt cx="6995160" cy="699454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995160" cy="6994525"/>
            </a:xfrm>
            <a:custGeom>
              <a:avLst/>
              <a:gdLst/>
              <a:ahLst/>
              <a:cxnLst/>
              <a:rect l="l" t="t" r="r" b="b"/>
              <a:pathLst>
                <a:path w="6995160" h="6994525">
                  <a:moveTo>
                    <a:pt x="3497326" y="0"/>
                  </a:moveTo>
                  <a:cubicBezTo>
                    <a:pt x="1565783" y="0"/>
                    <a:pt x="0" y="1565783"/>
                    <a:pt x="0" y="3497326"/>
                  </a:cubicBezTo>
                  <a:cubicBezTo>
                    <a:pt x="0" y="5428869"/>
                    <a:pt x="1565783" y="6994525"/>
                    <a:pt x="3497326" y="6994525"/>
                  </a:cubicBezTo>
                  <a:lnTo>
                    <a:pt x="6994525" y="6994525"/>
                  </a:lnTo>
                  <a:lnTo>
                    <a:pt x="6994525" y="3497326"/>
                  </a:lnTo>
                  <a:cubicBezTo>
                    <a:pt x="6995160" y="1565783"/>
                    <a:pt x="5428869" y="0"/>
                    <a:pt x="3497326" y="0"/>
                  </a:cubicBezTo>
                  <a:close/>
                </a:path>
              </a:pathLst>
            </a:custGeom>
            <a:solidFill>
              <a:srgbClr val="A36357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4786263" y="4133962"/>
            <a:ext cx="8715475" cy="1390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b="1" u="sng">
                <a:solidFill>
                  <a:srgbClr val="3E497A"/>
                </a:solidFill>
                <a:latin typeface="Poppins Bold"/>
                <a:ea typeface="Poppins Bold"/>
                <a:cs typeface="Poppins Bold"/>
                <a:sym typeface="Poppins Bold"/>
              </a:rPr>
              <a:t>:::THANK YOU:::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7259300" y="9182100"/>
            <a:ext cx="152400" cy="228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8"/>
              </a:lnSpc>
            </a:pPr>
            <a:r>
              <a:rPr lang="en-US" sz="21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14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E3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379334" y="3388886"/>
            <a:ext cx="7908666" cy="6898114"/>
          </a:xfrm>
          <a:custGeom>
            <a:avLst/>
            <a:gdLst/>
            <a:ahLst/>
            <a:cxnLst/>
            <a:rect l="l" t="t" r="r" b="b"/>
            <a:pathLst>
              <a:path w="7908666" h="6898114">
                <a:moveTo>
                  <a:pt x="0" y="0"/>
                </a:moveTo>
                <a:lnTo>
                  <a:pt x="7908666" y="0"/>
                </a:lnTo>
                <a:lnTo>
                  <a:pt x="7908666" y="6898114"/>
                </a:lnTo>
                <a:lnTo>
                  <a:pt x="0" y="68981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81" b="-81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672653" y="1509465"/>
            <a:ext cx="8395759" cy="6166846"/>
            <a:chOff x="0" y="0"/>
            <a:chExt cx="11194345" cy="822246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1194288" cy="8222488"/>
            </a:xfrm>
            <a:custGeom>
              <a:avLst/>
              <a:gdLst/>
              <a:ahLst/>
              <a:cxnLst/>
              <a:rect l="l" t="t" r="r" b="b"/>
              <a:pathLst>
                <a:path w="11194288" h="8222488">
                  <a:moveTo>
                    <a:pt x="8916416" y="0"/>
                  </a:moveTo>
                  <a:lnTo>
                    <a:pt x="2277872" y="0"/>
                  </a:lnTo>
                  <a:lnTo>
                    <a:pt x="0" y="2277872"/>
                  </a:lnTo>
                  <a:lnTo>
                    <a:pt x="0" y="5944489"/>
                  </a:lnTo>
                  <a:lnTo>
                    <a:pt x="2277872" y="8222488"/>
                  </a:lnTo>
                  <a:lnTo>
                    <a:pt x="8916416" y="8222488"/>
                  </a:lnTo>
                  <a:lnTo>
                    <a:pt x="11194288" y="5944489"/>
                  </a:lnTo>
                  <a:lnTo>
                    <a:pt x="11194288" y="2277872"/>
                  </a:lnTo>
                  <a:close/>
                </a:path>
              </a:pathLst>
            </a:custGeom>
            <a:solidFill>
              <a:srgbClr val="F0F0F0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675094" y="3735712"/>
            <a:ext cx="6390876" cy="1543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 b="1">
                <a:solidFill>
                  <a:srgbClr val="3E497A"/>
                </a:solidFill>
                <a:latin typeface="Poppins Bold"/>
                <a:ea typeface="Poppins Bold"/>
                <a:cs typeface="Poppins Bold"/>
                <a:sym typeface="Poppins Bold"/>
              </a:rPr>
              <a:t>Question ?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7259300" y="9182100"/>
            <a:ext cx="152400" cy="228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8"/>
              </a:lnSpc>
            </a:pPr>
            <a:r>
              <a:rPr lang="en-US" sz="21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15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120650" y="-24915"/>
            <a:ext cx="9178176" cy="10322741"/>
          </a:xfrm>
          <a:custGeom>
            <a:avLst/>
            <a:gdLst/>
            <a:ahLst/>
            <a:cxnLst/>
            <a:rect l="l" t="t" r="r" b="b"/>
            <a:pathLst>
              <a:path w="9178176" h="10322741">
                <a:moveTo>
                  <a:pt x="0" y="0"/>
                </a:moveTo>
                <a:lnTo>
                  <a:pt x="9178177" y="0"/>
                </a:lnTo>
                <a:lnTo>
                  <a:pt x="9178177" y="10322742"/>
                </a:lnTo>
                <a:lnTo>
                  <a:pt x="0" y="103227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2477746" y="1018627"/>
            <a:ext cx="5216404" cy="2095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255"/>
              </a:lnSpc>
            </a:pPr>
            <a:r>
              <a:rPr lang="en-US" sz="6879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Mục tiêu dự án</a:t>
            </a:r>
          </a:p>
        </p:txBody>
      </p:sp>
      <p:sp>
        <p:nvSpPr>
          <p:cNvPr id="4" name="Freeform 4"/>
          <p:cNvSpPr/>
          <p:nvPr/>
        </p:nvSpPr>
        <p:spPr>
          <a:xfrm>
            <a:off x="-3108" y="7350613"/>
            <a:ext cx="2634845" cy="2963423"/>
          </a:xfrm>
          <a:custGeom>
            <a:avLst/>
            <a:gdLst/>
            <a:ahLst/>
            <a:cxnLst/>
            <a:rect l="l" t="t" r="r" b="b"/>
            <a:pathLst>
              <a:path w="2634845" h="2963423">
                <a:moveTo>
                  <a:pt x="0" y="0"/>
                </a:moveTo>
                <a:lnTo>
                  <a:pt x="2634845" y="0"/>
                </a:lnTo>
                <a:lnTo>
                  <a:pt x="2634845" y="2963423"/>
                </a:lnTo>
                <a:lnTo>
                  <a:pt x="0" y="296342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1971041" y="4874687"/>
            <a:ext cx="9328750" cy="5436241"/>
          </a:xfrm>
          <a:custGeom>
            <a:avLst/>
            <a:gdLst/>
            <a:ahLst/>
            <a:cxnLst/>
            <a:rect l="l" t="t" r="r" b="b"/>
            <a:pathLst>
              <a:path w="9328750" h="5436241">
                <a:moveTo>
                  <a:pt x="0" y="0"/>
                </a:moveTo>
                <a:lnTo>
                  <a:pt x="9328750" y="0"/>
                </a:lnTo>
                <a:lnTo>
                  <a:pt x="9328750" y="5436241"/>
                </a:lnTo>
                <a:lnTo>
                  <a:pt x="0" y="543624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028700" y="1018627"/>
            <a:ext cx="654680" cy="566596"/>
          </a:xfrm>
          <a:custGeom>
            <a:avLst/>
            <a:gdLst/>
            <a:ahLst/>
            <a:cxnLst/>
            <a:rect l="l" t="t" r="r" b="b"/>
            <a:pathLst>
              <a:path w="654680" h="566596">
                <a:moveTo>
                  <a:pt x="0" y="0"/>
                </a:moveTo>
                <a:lnTo>
                  <a:pt x="654680" y="0"/>
                </a:lnTo>
                <a:lnTo>
                  <a:pt x="654680" y="566596"/>
                </a:lnTo>
                <a:lnTo>
                  <a:pt x="0" y="56659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t="-237" b="-23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17259300" y="9182100"/>
            <a:ext cx="152400" cy="228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8"/>
              </a:lnSpc>
            </a:pPr>
            <a:r>
              <a:rPr lang="en-US" sz="21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36269" y="4072863"/>
            <a:ext cx="12514898" cy="2623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17220" lvl="2" indent="-205740" algn="l">
              <a:lnSpc>
                <a:spcPts val="3510"/>
              </a:lnSpc>
              <a:buFont typeface="Arial"/>
              <a:buChar char="⚬"/>
            </a:pPr>
            <a:r>
              <a:rPr lang="en-US" sz="2700" b="1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Thiết kế giao diện website bán giày đơn giản, dễ sử dụng</a:t>
            </a:r>
          </a:p>
          <a:p>
            <a:pPr marL="617220" lvl="2" indent="-205740" algn="l">
              <a:lnSpc>
                <a:spcPts val="3510"/>
              </a:lnSpc>
              <a:buFont typeface="Arial"/>
              <a:buChar char="⚬"/>
            </a:pPr>
            <a:r>
              <a:rPr lang="en-US" sz="2700" b="1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Tập trung vào sản phẩm Adidas Originals: Samba, Spezial, SL72, Superstar</a:t>
            </a:r>
          </a:p>
          <a:p>
            <a:pPr marL="617221" lvl="2" indent="-205740" algn="l">
              <a:lnSpc>
                <a:spcPts val="3510"/>
              </a:lnSpc>
              <a:buFont typeface="Arial"/>
              <a:buChar char="⚬"/>
            </a:pPr>
            <a:r>
              <a:rPr lang="en-US" sz="2700" b="1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Cung cấp trải nghiệm như một website thương mại điện tử thực tế</a:t>
            </a:r>
          </a:p>
          <a:p>
            <a:pPr marL="617221" lvl="2" indent="-205740" algn="l">
              <a:lnSpc>
                <a:spcPts val="3510"/>
              </a:lnSpc>
              <a:buFont typeface="Arial"/>
              <a:buChar char="⚬"/>
            </a:pPr>
            <a:r>
              <a:rPr lang="en-US" sz="2700" b="1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Thực hành kỹ năng HTML, CSS, JavaScript và triển khai thực tế</a:t>
            </a:r>
          </a:p>
          <a:p>
            <a:pPr marL="617221" lvl="2" indent="-205740" algn="ctr">
              <a:lnSpc>
                <a:spcPts val="3510"/>
              </a:lnSpc>
            </a:pPr>
            <a:endParaRPr lang="en-US" sz="2700" b="1">
              <a:solidFill>
                <a:srgbClr val="000000"/>
              </a:solidFill>
              <a:latin typeface="Muli Bold"/>
              <a:ea typeface="Muli Bold"/>
              <a:cs typeface="Muli Bold"/>
              <a:sym typeface="Muli Bol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628038">
            <a:off x="12564793" y="-1386196"/>
            <a:ext cx="2729333" cy="13687572"/>
            <a:chOff x="0" y="0"/>
            <a:chExt cx="3639111" cy="1825009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639058" cy="18250154"/>
            </a:xfrm>
            <a:custGeom>
              <a:avLst/>
              <a:gdLst/>
              <a:ahLst/>
              <a:cxnLst/>
              <a:rect l="l" t="t" r="r" b="b"/>
              <a:pathLst>
                <a:path w="3639058" h="18250154">
                  <a:moveTo>
                    <a:pt x="0" y="0"/>
                  </a:moveTo>
                  <a:lnTo>
                    <a:pt x="3639058" y="0"/>
                  </a:lnTo>
                  <a:lnTo>
                    <a:pt x="3639058" y="18250154"/>
                  </a:lnTo>
                  <a:lnTo>
                    <a:pt x="0" y="18250154"/>
                  </a:lnTo>
                  <a:close/>
                </a:path>
              </a:pathLst>
            </a:custGeom>
            <a:solidFill>
              <a:srgbClr val="FDFDFD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0030107" y="2121426"/>
            <a:ext cx="8257893" cy="7194024"/>
            <a:chOff x="0" y="0"/>
            <a:chExt cx="11010524" cy="959203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1010536" cy="9592056"/>
            </a:xfrm>
            <a:custGeom>
              <a:avLst/>
              <a:gdLst/>
              <a:ahLst/>
              <a:cxnLst/>
              <a:rect l="l" t="t" r="r" b="b"/>
              <a:pathLst>
                <a:path w="11010536" h="9592056">
                  <a:moveTo>
                    <a:pt x="0" y="0"/>
                  </a:moveTo>
                  <a:lnTo>
                    <a:pt x="11010536" y="0"/>
                  </a:lnTo>
                  <a:lnTo>
                    <a:pt x="11010536" y="9592056"/>
                  </a:lnTo>
                  <a:lnTo>
                    <a:pt x="0" y="9592056"/>
                  </a:lnTo>
                  <a:close/>
                </a:path>
              </a:pathLst>
            </a:custGeom>
            <a:blipFill>
              <a:blip r:embed="rId2"/>
              <a:stretch>
                <a:fillRect l="-36254" r="-36254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029386" y="1307062"/>
            <a:ext cx="9430178" cy="1024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190"/>
              </a:lnSpc>
            </a:pPr>
            <a:r>
              <a:rPr lang="en-US" sz="6300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Các tính năng chính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73993" y="2400300"/>
            <a:ext cx="8070007" cy="788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85800" lvl="2" indent="-228600" algn="l">
              <a:lnSpc>
                <a:spcPts val="4800"/>
              </a:lnSpc>
              <a:buFont typeface="Arial"/>
              <a:buChar char="⚬"/>
            </a:pPr>
            <a:r>
              <a:rPr lang="en-US" sz="3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Trang chủ với banner, bộ sưu tập theo dòng giày</a:t>
            </a:r>
          </a:p>
          <a:p>
            <a:pPr marL="685800" lvl="2" indent="-228600" algn="l">
              <a:lnSpc>
                <a:spcPts val="4800"/>
              </a:lnSpc>
              <a:buFont typeface="Arial"/>
              <a:buChar char="⚬"/>
            </a:pPr>
            <a:r>
              <a:rPr lang="en-US" sz="3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Trang chi tiết sản phẩm với:</a:t>
            </a:r>
          </a:p>
          <a:p>
            <a:pPr marL="685800" lvl="2" indent="-228600" algn="l">
              <a:lnSpc>
                <a:spcPts val="4800"/>
              </a:lnSpc>
              <a:buFont typeface="Arial"/>
              <a:buChar char="⚬"/>
            </a:pPr>
            <a:r>
              <a:rPr lang="en-US" sz="3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Hình ảnh lớn</a:t>
            </a:r>
          </a:p>
          <a:p>
            <a:pPr marL="685800" lvl="2" indent="-228600" algn="l">
              <a:lnSpc>
                <a:spcPts val="4800"/>
              </a:lnSpc>
              <a:buFont typeface="Arial"/>
              <a:buChar char="⚬"/>
            </a:pPr>
            <a:r>
              <a:rPr lang="en-US" sz="3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Giá tiền</a:t>
            </a:r>
          </a:p>
          <a:p>
            <a:pPr marL="685800" lvl="2" indent="-228600" algn="l">
              <a:lnSpc>
                <a:spcPts val="4800"/>
              </a:lnSpc>
              <a:buFont typeface="Arial"/>
              <a:buChar char="⚬"/>
            </a:pPr>
            <a:r>
              <a:rPr lang="en-US" sz="3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Mô tả sản phẩm</a:t>
            </a:r>
          </a:p>
          <a:p>
            <a:pPr marL="685800" lvl="2" indent="-228600" algn="l">
              <a:lnSpc>
                <a:spcPts val="4800"/>
              </a:lnSpc>
              <a:buFont typeface="Arial"/>
              <a:buChar char="⚬"/>
            </a:pPr>
            <a:r>
              <a:rPr lang="en-US" sz="3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Chọn size và thêm vào giỏ hàng</a:t>
            </a:r>
          </a:p>
          <a:p>
            <a:pPr marL="685800" lvl="2" indent="-228600" algn="l">
              <a:lnSpc>
                <a:spcPts val="4800"/>
              </a:lnSpc>
              <a:buFont typeface="Arial"/>
              <a:buChar char="⚬"/>
            </a:pPr>
            <a:r>
              <a:rPr lang="en-US" sz="3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Giỏ hàng: hiển thị sản phẩm, số lượng, tổng tiền</a:t>
            </a:r>
          </a:p>
          <a:p>
            <a:pPr marL="685800" lvl="2" indent="-228600" algn="l">
              <a:lnSpc>
                <a:spcPts val="4800"/>
              </a:lnSpc>
              <a:buFont typeface="Arial"/>
              <a:buChar char="⚬"/>
            </a:pPr>
            <a:r>
              <a:rPr lang="en-US" sz="3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Gợi ý sản phẩm liên quan</a:t>
            </a:r>
          </a:p>
          <a:p>
            <a:pPr marL="685800" lvl="2" indent="-228600" algn="l">
              <a:lnSpc>
                <a:spcPts val="4800"/>
              </a:lnSpc>
              <a:buFont typeface="Arial"/>
              <a:buChar char="⚬"/>
            </a:pPr>
            <a:r>
              <a:rPr lang="en-US" sz="3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Responsive (hiển thị tốt trên điện thoại)</a:t>
            </a:r>
          </a:p>
          <a:p>
            <a:pPr marL="685800" lvl="2" indent="-228600" algn="l">
              <a:lnSpc>
                <a:spcPts val="4800"/>
              </a:lnSpc>
              <a:buFont typeface="Arial"/>
              <a:buChar char="⚬"/>
            </a:pPr>
            <a:endParaRPr lang="en-US" sz="30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7259300" y="9182100"/>
            <a:ext cx="152400" cy="228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8"/>
              </a:lnSpc>
            </a:pPr>
            <a:r>
              <a:rPr lang="en-US" sz="21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3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628038">
            <a:off x="12564793" y="-1386196"/>
            <a:ext cx="2729333" cy="13687572"/>
            <a:chOff x="0" y="0"/>
            <a:chExt cx="3639111" cy="1825009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639058" cy="18250154"/>
            </a:xfrm>
            <a:custGeom>
              <a:avLst/>
              <a:gdLst/>
              <a:ahLst/>
              <a:cxnLst/>
              <a:rect l="l" t="t" r="r" b="b"/>
              <a:pathLst>
                <a:path w="3639058" h="18250154">
                  <a:moveTo>
                    <a:pt x="0" y="0"/>
                  </a:moveTo>
                  <a:lnTo>
                    <a:pt x="3639058" y="0"/>
                  </a:lnTo>
                  <a:lnTo>
                    <a:pt x="3639058" y="18250154"/>
                  </a:lnTo>
                  <a:lnTo>
                    <a:pt x="0" y="1825015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074679" y="2845366"/>
            <a:ext cx="14425644" cy="7003524"/>
            <a:chOff x="0" y="0"/>
            <a:chExt cx="19234191" cy="933803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9234204" cy="9338056"/>
            </a:xfrm>
            <a:custGeom>
              <a:avLst/>
              <a:gdLst/>
              <a:ahLst/>
              <a:cxnLst/>
              <a:rect l="l" t="t" r="r" b="b"/>
              <a:pathLst>
                <a:path w="19234204" h="9338056">
                  <a:moveTo>
                    <a:pt x="0" y="0"/>
                  </a:moveTo>
                  <a:lnTo>
                    <a:pt x="19234204" y="0"/>
                  </a:lnTo>
                  <a:lnTo>
                    <a:pt x="19234204" y="9338056"/>
                  </a:lnTo>
                  <a:lnTo>
                    <a:pt x="0" y="9338056"/>
                  </a:lnTo>
                  <a:close/>
                </a:path>
              </a:pathLst>
            </a:custGeom>
            <a:blipFill>
              <a:blip r:embed="rId2"/>
              <a:stretch>
                <a:fillRect t="-979" b="-979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019130" y="661632"/>
            <a:ext cx="8079577" cy="7055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76"/>
              </a:lnSpc>
            </a:pPr>
            <a:r>
              <a:rPr lang="en-US" sz="4442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Cấu trúc thư mục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19130" y="1536936"/>
            <a:ext cx="8069321" cy="1308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75234" lvl="1" indent="-187617" algn="l">
              <a:lnSpc>
                <a:spcPts val="2433"/>
              </a:lnSpc>
              <a:buFont typeface="Arial"/>
              <a:buChar char="•"/>
            </a:pPr>
            <a:r>
              <a:rPr lang="en-US" sz="1738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Mỗi sản phẩm có 1 trang HTML riêng</a:t>
            </a:r>
          </a:p>
          <a:p>
            <a:pPr marL="431801" lvl="1" indent="-215900" algn="l">
              <a:lnSpc>
                <a:spcPts val="2799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Sử dụng JavaScript để lưu dữ liệu giỏ hàng bằng localStorage</a:t>
            </a:r>
          </a:p>
          <a:p>
            <a:pPr marL="397362" lvl="2" indent="-132454" algn="l">
              <a:lnSpc>
                <a:spcPts val="2433"/>
              </a:lnSpc>
            </a:pPr>
            <a:endParaRPr lang="en-US" sz="20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7259300" y="9182100"/>
            <a:ext cx="152400" cy="228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8"/>
              </a:lnSpc>
            </a:pPr>
            <a:r>
              <a:rPr lang="en-US" sz="21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4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649829" y="-1591936"/>
            <a:ext cx="12763286" cy="12284774"/>
            <a:chOff x="0" y="0"/>
            <a:chExt cx="17017715" cy="1637969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017746" cy="16379698"/>
            </a:xfrm>
            <a:custGeom>
              <a:avLst/>
              <a:gdLst/>
              <a:ahLst/>
              <a:cxnLst/>
              <a:rect l="l" t="t" r="r" b="b"/>
              <a:pathLst>
                <a:path w="17017746" h="16379698">
                  <a:moveTo>
                    <a:pt x="15933420" y="5706491"/>
                  </a:moveTo>
                  <a:cubicBezTo>
                    <a:pt x="14455521" y="2833751"/>
                    <a:pt x="11477498" y="727964"/>
                    <a:pt x="8304403" y="397002"/>
                  </a:cubicBezTo>
                  <a:cubicBezTo>
                    <a:pt x="5715000" y="0"/>
                    <a:pt x="4011295" y="1220089"/>
                    <a:pt x="2619883" y="2899918"/>
                  </a:cubicBezTo>
                  <a:cubicBezTo>
                    <a:pt x="1228471" y="4579747"/>
                    <a:pt x="488696" y="6721221"/>
                    <a:pt x="189992" y="8881364"/>
                  </a:cubicBezTo>
                  <a:cubicBezTo>
                    <a:pt x="32258" y="10021570"/>
                    <a:pt x="0" y="11231499"/>
                    <a:pt x="483616" y="12276709"/>
                  </a:cubicBezTo>
                  <a:cubicBezTo>
                    <a:pt x="1096137" y="13601954"/>
                    <a:pt x="2434971" y="14445235"/>
                    <a:pt x="3797554" y="14969617"/>
                  </a:cubicBezTo>
                  <a:cubicBezTo>
                    <a:pt x="7462774" y="16379698"/>
                    <a:pt x="11962765" y="15833344"/>
                    <a:pt x="14815186" y="13131927"/>
                  </a:cubicBezTo>
                  <a:cubicBezTo>
                    <a:pt x="15707742" y="12286869"/>
                    <a:pt x="16439135" y="11228070"/>
                    <a:pt x="16700373" y="10026650"/>
                  </a:cubicBezTo>
                  <a:cubicBezTo>
                    <a:pt x="17017746" y="8569071"/>
                    <a:pt x="16615538" y="7033387"/>
                    <a:pt x="15933421" y="5706491"/>
                  </a:cubicBezTo>
                  <a:close/>
                </a:path>
              </a:pathLst>
            </a:custGeom>
            <a:blipFill>
              <a:blip r:embed="rId2"/>
              <a:stretch>
                <a:fillRect l="-27986" t="-2088" r="-28711" b="-4265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9759773" y="3293141"/>
            <a:ext cx="7962459" cy="27263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433"/>
              </a:lnSpc>
            </a:pPr>
            <a:r>
              <a:rPr lang="en-US" sz="10646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Công nghệ sử dụng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759773" y="6377429"/>
            <a:ext cx="6322428" cy="3918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71499" lvl="2" indent="-190500" algn="l">
              <a:lnSpc>
                <a:spcPts val="3497"/>
              </a:lnSpc>
              <a:buFont typeface="Arial"/>
              <a:buChar char="⚬"/>
            </a:pPr>
            <a:r>
              <a:rPr lang="en-US" sz="24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HTML/CSS/JS thuần (không dùng framework nặng)</a:t>
            </a:r>
          </a:p>
          <a:p>
            <a:pPr marL="571499" lvl="2" indent="-190500" algn="l">
              <a:lnSpc>
                <a:spcPts val="3497"/>
              </a:lnSpc>
              <a:buFont typeface="Arial"/>
              <a:buChar char="⚬"/>
            </a:pPr>
            <a:r>
              <a:rPr lang="en-US" sz="24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Bootstrap 5: hỗ trợ responsive, giao diện đẹp</a:t>
            </a:r>
          </a:p>
          <a:p>
            <a:pPr marL="571499" lvl="2" indent="-190500" algn="l">
              <a:lnSpc>
                <a:spcPts val="3497"/>
              </a:lnSpc>
              <a:buFont typeface="Arial"/>
              <a:buChar char="⚬"/>
            </a:pPr>
            <a:r>
              <a:rPr lang="en-US" sz="24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LocalStorage: lưu giỏ hàng mà không cần backend</a:t>
            </a:r>
          </a:p>
          <a:p>
            <a:pPr marL="571499" lvl="2" indent="-190500" algn="l">
              <a:lnSpc>
                <a:spcPts val="3497"/>
              </a:lnSpc>
              <a:buFont typeface="Arial"/>
              <a:buChar char="⚬"/>
            </a:pPr>
            <a:r>
              <a:rPr lang="en-US" sz="24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Netlify: triển khai website miễn phí chỉ với vài giây</a:t>
            </a:r>
          </a:p>
          <a:p>
            <a:pPr marL="571590" lvl="2" indent="-190530" algn="l">
              <a:lnSpc>
                <a:spcPts val="3499"/>
              </a:lnSpc>
              <a:buFont typeface="Arial"/>
              <a:buChar char="⚬"/>
            </a:pPr>
            <a:endParaRPr lang="en-US" sz="2499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12511613" y="8932807"/>
            <a:ext cx="8231075" cy="8321859"/>
          </a:xfrm>
          <a:custGeom>
            <a:avLst/>
            <a:gdLst/>
            <a:ahLst/>
            <a:cxnLst/>
            <a:rect l="l" t="t" r="r" b="b"/>
            <a:pathLst>
              <a:path w="8231075" h="8321859">
                <a:moveTo>
                  <a:pt x="0" y="0"/>
                </a:moveTo>
                <a:lnTo>
                  <a:pt x="8231075" y="0"/>
                </a:lnTo>
                <a:lnTo>
                  <a:pt x="8231075" y="8321859"/>
                </a:lnTo>
                <a:lnTo>
                  <a:pt x="0" y="832185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83" b="-8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17259300" y="9182100"/>
            <a:ext cx="152400" cy="228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8"/>
              </a:lnSpc>
            </a:pPr>
            <a:r>
              <a:rPr lang="en-US" sz="21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6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821018" y="-216991"/>
            <a:ext cx="9220200" cy="10503991"/>
          </a:xfrm>
          <a:custGeom>
            <a:avLst/>
            <a:gdLst/>
            <a:ahLst/>
            <a:cxnLst/>
            <a:rect l="l" t="t" r="r" b="b"/>
            <a:pathLst>
              <a:path w="9220200" h="10503991">
                <a:moveTo>
                  <a:pt x="0" y="0"/>
                </a:moveTo>
                <a:lnTo>
                  <a:pt x="9220200" y="0"/>
                </a:lnTo>
                <a:lnTo>
                  <a:pt x="9220200" y="10503991"/>
                </a:lnTo>
                <a:lnTo>
                  <a:pt x="0" y="105039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827713" y="2127155"/>
            <a:ext cx="14632575" cy="7667496"/>
            <a:chOff x="0" y="0"/>
            <a:chExt cx="19510100" cy="1022332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9510015" cy="10223387"/>
            </a:xfrm>
            <a:custGeom>
              <a:avLst/>
              <a:gdLst/>
              <a:ahLst/>
              <a:cxnLst/>
              <a:rect l="l" t="t" r="r" b="b"/>
              <a:pathLst>
                <a:path w="19510015" h="10223387">
                  <a:moveTo>
                    <a:pt x="0" y="0"/>
                  </a:moveTo>
                  <a:lnTo>
                    <a:pt x="19510015" y="0"/>
                  </a:lnTo>
                  <a:lnTo>
                    <a:pt x="19510015" y="10223387"/>
                  </a:lnTo>
                  <a:lnTo>
                    <a:pt x="0" y="102233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1753" r="-1753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979038" y="770709"/>
            <a:ext cx="13683960" cy="9203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15"/>
              </a:lnSpc>
            </a:pPr>
            <a:r>
              <a:rPr lang="en-US" sz="6468" b="1">
                <a:solidFill>
                  <a:srgbClr val="D6910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Giao diện thực tế – Trang chủ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7259300" y="9182100"/>
            <a:ext cx="152400" cy="228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8"/>
              </a:lnSpc>
            </a:pPr>
            <a:r>
              <a:rPr lang="en-US" sz="21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8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821018" y="-216991"/>
            <a:ext cx="9220200" cy="10503991"/>
          </a:xfrm>
          <a:custGeom>
            <a:avLst/>
            <a:gdLst/>
            <a:ahLst/>
            <a:cxnLst/>
            <a:rect l="l" t="t" r="r" b="b"/>
            <a:pathLst>
              <a:path w="9220200" h="10503991">
                <a:moveTo>
                  <a:pt x="0" y="0"/>
                </a:moveTo>
                <a:lnTo>
                  <a:pt x="9220200" y="0"/>
                </a:lnTo>
                <a:lnTo>
                  <a:pt x="9220200" y="10503991"/>
                </a:lnTo>
                <a:lnTo>
                  <a:pt x="0" y="105039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827713" y="2127155"/>
            <a:ext cx="14632575" cy="7667496"/>
            <a:chOff x="0" y="0"/>
            <a:chExt cx="19510100" cy="1022332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9510015" cy="10223387"/>
            </a:xfrm>
            <a:custGeom>
              <a:avLst/>
              <a:gdLst/>
              <a:ahLst/>
              <a:cxnLst/>
              <a:rect l="l" t="t" r="r" b="b"/>
              <a:pathLst>
                <a:path w="19510015" h="10223387">
                  <a:moveTo>
                    <a:pt x="0" y="0"/>
                  </a:moveTo>
                  <a:lnTo>
                    <a:pt x="19510015" y="0"/>
                  </a:lnTo>
                  <a:lnTo>
                    <a:pt x="19510015" y="10223387"/>
                  </a:lnTo>
                  <a:lnTo>
                    <a:pt x="0" y="102233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5158" r="-5158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979038" y="770709"/>
            <a:ext cx="13683960" cy="9203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15"/>
              </a:lnSpc>
            </a:pPr>
            <a:r>
              <a:rPr lang="en-US" sz="6468" b="1">
                <a:solidFill>
                  <a:srgbClr val="D6910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Giao diện – Trang sản phẩm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7259300" y="9182100"/>
            <a:ext cx="152400" cy="228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8"/>
              </a:lnSpc>
            </a:pPr>
            <a:r>
              <a:rPr lang="en-US" sz="21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8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821018" y="-216991"/>
            <a:ext cx="9220200" cy="10503991"/>
          </a:xfrm>
          <a:custGeom>
            <a:avLst/>
            <a:gdLst/>
            <a:ahLst/>
            <a:cxnLst/>
            <a:rect l="l" t="t" r="r" b="b"/>
            <a:pathLst>
              <a:path w="9220200" h="10503991">
                <a:moveTo>
                  <a:pt x="0" y="0"/>
                </a:moveTo>
                <a:lnTo>
                  <a:pt x="9220200" y="0"/>
                </a:lnTo>
                <a:lnTo>
                  <a:pt x="9220200" y="10503991"/>
                </a:lnTo>
                <a:lnTo>
                  <a:pt x="0" y="105039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827713" y="2127155"/>
            <a:ext cx="14632575" cy="7667496"/>
            <a:chOff x="0" y="0"/>
            <a:chExt cx="19510100" cy="1022332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9510015" cy="10223387"/>
            </a:xfrm>
            <a:custGeom>
              <a:avLst/>
              <a:gdLst/>
              <a:ahLst/>
              <a:cxnLst/>
              <a:rect l="l" t="t" r="r" b="b"/>
              <a:pathLst>
                <a:path w="19510015" h="10223387">
                  <a:moveTo>
                    <a:pt x="0" y="0"/>
                  </a:moveTo>
                  <a:lnTo>
                    <a:pt x="19510015" y="0"/>
                  </a:lnTo>
                  <a:lnTo>
                    <a:pt x="19510015" y="10223387"/>
                  </a:lnTo>
                  <a:lnTo>
                    <a:pt x="0" y="102233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5013" r="-5013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979038" y="770709"/>
            <a:ext cx="13683960" cy="9203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15"/>
              </a:lnSpc>
            </a:pPr>
            <a:r>
              <a:rPr lang="en-US" sz="6468" b="1">
                <a:solidFill>
                  <a:srgbClr val="D6910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Giao diện – Giỏ hàng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7259300" y="9182100"/>
            <a:ext cx="152400" cy="228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8"/>
              </a:lnSpc>
            </a:pPr>
            <a:r>
              <a:rPr lang="en-US" sz="21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8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821018" y="-216991"/>
            <a:ext cx="9220200" cy="10503991"/>
          </a:xfrm>
          <a:custGeom>
            <a:avLst/>
            <a:gdLst/>
            <a:ahLst/>
            <a:cxnLst/>
            <a:rect l="l" t="t" r="r" b="b"/>
            <a:pathLst>
              <a:path w="9220200" h="10503991">
                <a:moveTo>
                  <a:pt x="0" y="0"/>
                </a:moveTo>
                <a:lnTo>
                  <a:pt x="9220200" y="0"/>
                </a:lnTo>
                <a:lnTo>
                  <a:pt x="9220200" y="10503991"/>
                </a:lnTo>
                <a:lnTo>
                  <a:pt x="0" y="105039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827713" y="2127155"/>
            <a:ext cx="14632575" cy="7667496"/>
            <a:chOff x="0" y="0"/>
            <a:chExt cx="19510100" cy="1022332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9510015" cy="10223387"/>
            </a:xfrm>
            <a:custGeom>
              <a:avLst/>
              <a:gdLst/>
              <a:ahLst/>
              <a:cxnLst/>
              <a:rect l="l" t="t" r="r" b="b"/>
              <a:pathLst>
                <a:path w="19510015" h="10223387">
                  <a:moveTo>
                    <a:pt x="0" y="0"/>
                  </a:moveTo>
                  <a:lnTo>
                    <a:pt x="19510015" y="0"/>
                  </a:lnTo>
                  <a:lnTo>
                    <a:pt x="19510015" y="10223387"/>
                  </a:lnTo>
                  <a:lnTo>
                    <a:pt x="0" y="102233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5013" r="-5013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979038" y="770709"/>
            <a:ext cx="13683960" cy="9203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15"/>
              </a:lnSpc>
            </a:pPr>
            <a:r>
              <a:rPr lang="en-US" sz="6468" b="1">
                <a:solidFill>
                  <a:srgbClr val="D6910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Giao diện thực tế – Trang chủ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7259300" y="9182100"/>
            <a:ext cx="152400" cy="228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8"/>
              </a:lnSpc>
            </a:pPr>
            <a:r>
              <a:rPr lang="en-US" sz="21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8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323</Words>
  <Application>Microsoft Office PowerPoint</Application>
  <PresentationFormat>Custom</PresentationFormat>
  <Paragraphs>51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1" baseType="lpstr">
      <vt:lpstr>Muli Italics</vt:lpstr>
      <vt:lpstr>Maven Pro</vt:lpstr>
      <vt:lpstr>Arial</vt:lpstr>
      <vt:lpstr>Poppins Bold</vt:lpstr>
      <vt:lpstr>Muli Bold</vt:lpstr>
      <vt:lpstr>Montserrat Bold</vt:lpstr>
      <vt:lpstr>Montserrat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BÁN GIÀY ADDIDAS ORGINALS</dc:title>
  <cp:lastModifiedBy>2174802010133 - Từ Thiệu Lương - 71K27CNTT05</cp:lastModifiedBy>
  <cp:revision>2</cp:revision>
  <dcterms:created xsi:type="dcterms:W3CDTF">2006-08-16T00:00:00Z</dcterms:created>
  <dcterms:modified xsi:type="dcterms:W3CDTF">2025-08-01T15:48:28Z</dcterms:modified>
  <dc:identifier>DAGuW3qJsTU</dc:identifier>
</cp:coreProperties>
</file>